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65" r:id="rId7"/>
    <p:sldId id="259" r:id="rId8"/>
    <p:sldId id="260" r:id="rId9"/>
    <p:sldId id="261" r:id="rId10"/>
    <p:sldId id="268" r:id="rId11"/>
    <p:sldId id="263" r:id="rId12"/>
    <p:sldId id="264" r:id="rId13"/>
  </p:sldIdLst>
  <p:sldSz cx="18288000" cy="10287000"/>
  <p:notesSz cx="6858000" cy="9144000"/>
  <p:embeddedFontLst>
    <p:embeddedFont>
      <p:font typeface="Noto Sans T Chinese" panose="02020500000000000000" charset="-120"/>
      <p:regular r:id="rId14"/>
    </p:embeddedFont>
    <p:embeddedFont>
      <p:font typeface="Noto Sans T Chinese Bold" panose="02020500000000000000" charset="-12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209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://ojibagreat.ddns.net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699" y="2773023"/>
            <a:ext cx="14540532" cy="3057519"/>
            <a:chOff x="0" y="0"/>
            <a:chExt cx="19387375" cy="4076692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9387375" cy="284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0"/>
                </a:lnSpc>
              </a:pPr>
              <a:r>
                <a:rPr lang="en-US" sz="14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選修程式設計報告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00417"/>
              <a:ext cx="1938737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從題目的設計延伸思考解題的邏輯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699" y="7436777"/>
            <a:ext cx="6155607" cy="1080770"/>
            <a:chOff x="0" y="0"/>
            <a:chExt cx="8207476" cy="1441027"/>
          </a:xfrm>
        </p:grpSpPr>
        <p:sp>
          <p:nvSpPr>
            <p:cNvPr id="9" name="TextBox 9"/>
            <p:cNvSpPr txBox="1"/>
            <p:nvPr/>
          </p:nvSpPr>
          <p:spPr>
            <a:xfrm>
              <a:off x="0" y="764752"/>
              <a:ext cx="82074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02  王竑鈞, 12  林佑銜 , 31  戴碩延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074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組員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  <a:endParaRPr lang="en-US" sz="2000" b="1" spc="40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A052-6907-60B9-065C-95B99F819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554D8B-7258-2030-015D-8CCBE3B87FA1}"/>
              </a:ext>
            </a:extLst>
          </p:cNvPr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3389E3-45B9-4698-9037-8797B122BC72}"/>
              </a:ext>
            </a:extLst>
          </p:cNvPr>
          <p:cNvSpPr txBox="1"/>
          <p:nvPr/>
        </p:nvSpPr>
        <p:spPr>
          <a:xfrm>
            <a:off x="1028700" y="1806380"/>
            <a:ext cx="95631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What is your solution?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C2989C9-39F3-FC70-CB79-FDDD1E6DEEEB}"/>
              </a:ext>
            </a:extLst>
          </p:cNvPr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43C6AE6-71C2-31FA-A5CF-01FFFAAF30EE}"/>
              </a:ext>
            </a:extLst>
          </p:cNvPr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93ED93A-458C-45B8-9BEE-30AE6BB148FF}"/>
              </a:ext>
            </a:extLst>
          </p:cNvPr>
          <p:cNvGrpSpPr/>
          <p:nvPr/>
        </p:nvGrpSpPr>
        <p:grpSpPr>
          <a:xfrm>
            <a:off x="11592781" y="1367492"/>
            <a:ext cx="4896725" cy="7552015"/>
            <a:chOff x="11381351" y="1257300"/>
            <a:chExt cx="4896725" cy="7552015"/>
          </a:xfrm>
        </p:grpSpPr>
        <p:pic>
          <p:nvPicPr>
            <p:cNvPr id="3076" name="Picture 4" descr="艾倫·圖靈- 維基百科，自由的百科全書">
              <a:extLst>
                <a:ext uri="{FF2B5EF4-FFF2-40B4-BE49-F238E27FC236}">
                  <a16:creationId xmlns:a16="http://schemas.microsoft.com/office/drawing/2014/main" id="{9C714263-9824-C094-D17A-5CED656C1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1351" y="1257300"/>
              <a:ext cx="4896725" cy="652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5DB65521-1B6D-186D-3EB3-FF9A2AD2ADA1}"/>
                </a:ext>
              </a:extLst>
            </p:cNvPr>
            <p:cNvSpPr txBox="1"/>
            <p:nvPr/>
          </p:nvSpPr>
          <p:spPr>
            <a:xfrm>
              <a:off x="11381351" y="7762875"/>
              <a:ext cx="489672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b="0" i="0" dirty="0">
                  <a:solidFill>
                    <a:srgbClr val="2D2B27"/>
                  </a:solidFill>
                  <a:effectLst/>
                  <a:latin typeface="Noto Sans T Chinese" panose="02020500000000000000" charset="-120"/>
                  <a:ea typeface="Noto Sans T Chinese" panose="02020500000000000000" charset="-120"/>
                </a:rPr>
                <a:t>艾倫</a:t>
              </a:r>
              <a:r>
                <a:rPr lang="en-US" altLang="zh-TW" sz="2800" b="0" i="0" dirty="0">
                  <a:solidFill>
                    <a:srgbClr val="2D2B27"/>
                  </a:solidFill>
                  <a:effectLst/>
                  <a:latin typeface="Noto Sans T Chinese" panose="02020500000000000000" charset="-120"/>
                  <a:ea typeface="Noto Sans T Chinese" panose="02020500000000000000" charset="-120"/>
                </a:rPr>
                <a:t>·</a:t>
              </a:r>
              <a:r>
                <a:rPr lang="zh-TW" altLang="en-US" sz="2800" b="0" i="0" dirty="0">
                  <a:solidFill>
                    <a:srgbClr val="2D2B27"/>
                  </a:solidFill>
                  <a:effectLst/>
                  <a:latin typeface="Noto Sans T Chinese" panose="02020500000000000000" charset="-120"/>
                  <a:ea typeface="Noto Sans T Chinese" panose="02020500000000000000" charset="-120"/>
                </a:rPr>
                <a:t>圖靈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BDD0F88-8090-BF4E-D0B2-D9CD3F9EB2CB}"/>
                </a:ext>
              </a:extLst>
            </p:cNvPr>
            <p:cNvSpPr txBox="1"/>
            <p:nvPr/>
          </p:nvSpPr>
          <p:spPr>
            <a:xfrm>
              <a:off x="11381351" y="8286095"/>
              <a:ext cx="489672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2800" b="0" i="0" dirty="0">
                  <a:solidFill>
                    <a:srgbClr val="2D2B27"/>
                  </a:solidFill>
                  <a:effectLst/>
                  <a:latin typeface="Noto Sans T Chinese" panose="02020500000000000000" charset="-120"/>
                  <a:ea typeface="Noto Sans T Chinese" panose="02020500000000000000" charset="-120"/>
                </a:rPr>
                <a:t>人工智慧之父</a:t>
              </a:r>
              <a:endParaRPr lang="en-US" altLang="zh-TW" sz="2800" b="0" i="0" dirty="0">
                <a:solidFill>
                  <a:srgbClr val="2D2B27"/>
                </a:solidFill>
                <a:effectLst/>
                <a:latin typeface="Noto Sans T Chinese" panose="02020500000000000000" charset="-120"/>
                <a:ea typeface="Noto Sans T Chinese" panose="02020500000000000000" charset="-12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D05762D-D1A3-F78B-4B26-87417EC758F3}"/>
              </a:ext>
            </a:extLst>
          </p:cNvPr>
          <p:cNvSpPr txBox="1"/>
          <p:nvPr/>
        </p:nvSpPr>
        <p:spPr>
          <a:xfrm>
            <a:off x="1028700" y="3845062"/>
            <a:ext cx="7886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0" i="0" dirty="0">
                <a:solidFill>
                  <a:srgbClr val="2D2B27"/>
                </a:solidFill>
                <a:effectLst/>
                <a:latin typeface="Noto Sans T Chinese" panose="02020500000000000000" charset="-120"/>
                <a:ea typeface="Noto Sans T Chinese" panose="02020500000000000000" charset="-120"/>
              </a:rPr>
              <a:t>艾倫</a:t>
            </a:r>
            <a:r>
              <a:rPr lang="en-US" altLang="zh-TW" sz="4400" b="0" i="0" dirty="0">
                <a:solidFill>
                  <a:srgbClr val="2D2B27"/>
                </a:solidFill>
                <a:effectLst/>
                <a:latin typeface="Noto Sans T Chinese" panose="02020500000000000000" charset="-120"/>
                <a:ea typeface="Noto Sans T Chinese" panose="02020500000000000000" charset="-120"/>
              </a:rPr>
              <a:t>·</a:t>
            </a:r>
            <a:r>
              <a:rPr lang="zh-TW" altLang="en-US" sz="4400" b="0" i="0" dirty="0">
                <a:solidFill>
                  <a:srgbClr val="2D2B27"/>
                </a:solidFill>
                <a:effectLst/>
                <a:latin typeface="Noto Sans T Chinese" panose="02020500000000000000" charset="-120"/>
                <a:ea typeface="Noto Sans T Chinese" panose="02020500000000000000" charset="-120"/>
              </a:rPr>
              <a:t>圖靈</a:t>
            </a:r>
            <a:r>
              <a:rPr lang="zh-TW" altLang="en-US" sz="4400" dirty="0">
                <a:solidFill>
                  <a:srgbClr val="2D2B27"/>
                </a:solidFill>
                <a:latin typeface="Noto Sans T Chinese" panose="02020500000000000000" charset="-120"/>
                <a:ea typeface="Noto Sans T Chinese" panose="02020500000000000000" charset="-120"/>
              </a:rPr>
              <a:t>曾經</a:t>
            </a:r>
            <a:r>
              <a:rPr lang="zh-TW" altLang="en-US" sz="2200" dirty="0">
                <a:solidFill>
                  <a:srgbClr val="2D2B27"/>
                </a:solidFill>
                <a:latin typeface="Noto Sans T Chinese" panose="02020500000000000000" charset="-120"/>
                <a:ea typeface="Noto Sans T Chinese" panose="02020500000000000000" charset="-120"/>
              </a:rPr>
              <a:t>沒有</a:t>
            </a:r>
            <a:r>
              <a:rPr lang="zh-TW" altLang="en-US" sz="4400" dirty="0">
                <a:solidFill>
                  <a:srgbClr val="2D2B27"/>
                </a:solidFill>
                <a:latin typeface="Noto Sans T Chinese" panose="02020500000000000000" charset="-120"/>
                <a:ea typeface="Noto Sans T Chinese" panose="02020500000000000000" charset="-120"/>
              </a:rPr>
              <a:t>說過</a:t>
            </a:r>
            <a:endParaRPr lang="en-US" altLang="zh-TW" sz="4400" dirty="0">
              <a:solidFill>
                <a:srgbClr val="2D2B27"/>
              </a:solidFill>
              <a:latin typeface="Noto Sans T Chinese" panose="02020500000000000000" charset="-120"/>
              <a:ea typeface="Noto Sans T Chinese" panose="02020500000000000000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A7D8156-254E-FC8A-0463-345E6D11A668}"/>
              </a:ext>
            </a:extLst>
          </p:cNvPr>
          <p:cNvSpPr txBox="1"/>
          <p:nvPr/>
        </p:nvSpPr>
        <p:spPr>
          <a:xfrm>
            <a:off x="1028700" y="4615484"/>
            <a:ext cx="7886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0" i="0" dirty="0">
                <a:solidFill>
                  <a:srgbClr val="2D2B27"/>
                </a:solidFill>
                <a:effectLst/>
                <a:latin typeface="Noto Sans T Chinese" panose="02020500000000000000" charset="-120"/>
                <a:ea typeface="Noto Sans T Chinese" panose="02020500000000000000" charset="-120"/>
              </a:rPr>
              <a:t>一個問題不會只有一種解法</a:t>
            </a:r>
            <a:endParaRPr lang="en-US" altLang="zh-TW" sz="4400" dirty="0">
              <a:solidFill>
                <a:srgbClr val="2D2B27"/>
              </a:solidFill>
              <a:latin typeface="Noto Sans T Chinese" panose="02020500000000000000" charset="-120"/>
              <a:ea typeface="Noto Sans T Chinese" panose="02020500000000000000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5ED2E4B-EFF0-D220-8240-C3EF9309F630}"/>
              </a:ext>
            </a:extLst>
          </p:cNvPr>
          <p:cNvSpPr txBox="1"/>
          <p:nvPr/>
        </p:nvSpPr>
        <p:spPr>
          <a:xfrm>
            <a:off x="8107974" y="2612023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strike="sngStrike" dirty="0">
                <a:solidFill>
                  <a:srgbClr val="2D2B27"/>
                </a:solidFill>
                <a:effectLst/>
                <a:latin typeface="Noto Sans T Chinese" panose="02020500000000000000" charset="-120"/>
                <a:ea typeface="Noto Sans T Chinese" panose="02020500000000000000" charset="-120"/>
              </a:rPr>
              <a:t>你的溶液是甚麼</a:t>
            </a:r>
            <a:r>
              <a:rPr lang="en-US" altLang="zh-TW" b="0" i="0" strike="sngStrike" dirty="0">
                <a:solidFill>
                  <a:srgbClr val="2D2B27"/>
                </a:solidFill>
                <a:effectLst/>
                <a:latin typeface="Noto Sans T Chinese" panose="02020500000000000000" charset="-120"/>
                <a:ea typeface="Noto Sans T Chinese" panose="02020500000000000000" charset="-120"/>
              </a:rPr>
              <a:t>?</a:t>
            </a:r>
            <a:endParaRPr lang="en-US" altLang="zh-TW" strike="sngStrike" dirty="0">
              <a:solidFill>
                <a:srgbClr val="2D2B27"/>
              </a:solidFill>
              <a:latin typeface="Noto Sans T Chinese" panose="02020500000000000000" charset="-120"/>
              <a:ea typeface="Noto Sans T Chinese" panose="02020500000000000000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5406C1E-77D8-3A03-0FB2-6CD5AC384D79}"/>
              </a:ext>
            </a:extLst>
          </p:cNvPr>
          <p:cNvSpPr txBox="1"/>
          <p:nvPr/>
        </p:nvSpPr>
        <p:spPr>
          <a:xfrm>
            <a:off x="1028700" y="5312630"/>
            <a:ext cx="8984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0" i="0" dirty="0">
                <a:solidFill>
                  <a:srgbClr val="2D2B27"/>
                </a:solidFill>
                <a:effectLst/>
                <a:latin typeface="Noto Sans T Chinese" panose="02020500000000000000" charset="-120"/>
                <a:ea typeface="Noto Sans T Chinese" panose="02020500000000000000" charset="-120"/>
              </a:rPr>
              <a:t>There is not only one solution to a problem.</a:t>
            </a:r>
            <a:endParaRPr lang="en-US" altLang="zh-TW" sz="3200" dirty="0">
              <a:solidFill>
                <a:srgbClr val="2D2B27"/>
              </a:solidFill>
              <a:latin typeface="Noto Sans T Chinese" panose="02020500000000000000" charset="-120"/>
              <a:ea typeface="Noto Sans T Chinese" panose="02020500000000000000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C1E504B-AC7D-E922-E9B0-42E38E33B775}"/>
              </a:ext>
            </a:extLst>
          </p:cNvPr>
          <p:cNvSpPr txBox="1"/>
          <p:nvPr/>
        </p:nvSpPr>
        <p:spPr>
          <a:xfrm>
            <a:off x="11618181" y="8900457"/>
            <a:ext cx="48967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b="0" i="0" strike="sngStrike" dirty="0">
                <a:solidFill>
                  <a:srgbClr val="2D2B27"/>
                </a:solidFill>
                <a:effectLst/>
                <a:latin typeface="Noto Sans T Chinese" panose="02020500000000000000" charset="-120"/>
                <a:ea typeface="Noto Sans T Chinese" panose="02020500000000000000" charset="-120"/>
              </a:rPr>
              <a:t>是個男銅🥵</a:t>
            </a:r>
            <a:endParaRPr lang="en-US" altLang="zh-TW" b="0" i="0" strike="sngStrike" dirty="0">
              <a:solidFill>
                <a:srgbClr val="2D2B27"/>
              </a:solidFill>
              <a:effectLst/>
              <a:latin typeface="Noto Sans T Chinese" panose="02020500000000000000" charset="-120"/>
              <a:ea typeface="Noto Sans T Chinese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187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261593" y="-3294987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6079" y="1028700"/>
            <a:ext cx="7862768" cy="7984184"/>
          </a:xfrm>
          <a:custGeom>
            <a:avLst/>
            <a:gdLst/>
            <a:ahLst/>
            <a:cxnLst/>
            <a:rect l="l" t="t" r="r" b="b"/>
            <a:pathLst>
              <a:path w="7862768" h="7984184">
                <a:moveTo>
                  <a:pt x="0" y="0"/>
                </a:moveTo>
                <a:lnTo>
                  <a:pt x="7862768" y="0"/>
                </a:lnTo>
                <a:lnTo>
                  <a:pt x="7862768" y="7984184"/>
                </a:lnTo>
                <a:lnTo>
                  <a:pt x="0" y="7984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33" t="-9470" r="-3258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1" y="5478535"/>
            <a:ext cx="4042355" cy="4042355"/>
          </a:xfrm>
          <a:custGeom>
            <a:avLst/>
            <a:gdLst/>
            <a:ahLst/>
            <a:cxnLst/>
            <a:rect l="l" t="t" r="r" b="b"/>
            <a:pathLst>
              <a:path w="4042355" h="4042355">
                <a:moveTo>
                  <a:pt x="0" y="0"/>
                </a:moveTo>
                <a:lnTo>
                  <a:pt x="4042355" y="0"/>
                </a:lnTo>
                <a:lnTo>
                  <a:pt x="4042355" y="4042355"/>
                </a:lnTo>
                <a:lnTo>
                  <a:pt x="0" y="404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27181"/>
            <a:ext cx="571145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動手try try 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67994"/>
            <a:ext cx="68873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 err="1">
                <a:solidFill>
                  <a:srgbClr val="FFDE5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OJ</a:t>
            </a:r>
            <a:r>
              <a:rPr lang="en-US" sz="51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ibagreat</a:t>
            </a:r>
            <a:r>
              <a:rPr lang="en-US" sz="51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</a:t>
            </a:r>
            <a:r>
              <a:rPr lang="en-US" sz="51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歐吉八讚</a:t>
            </a:r>
            <a:endParaRPr lang="en-US" sz="51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1" y="3893214"/>
            <a:ext cx="89407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5" tooltip="http://ojibagreat.ddns.net"/>
              </a:rPr>
              <a:t>http://ojibagreat.ddns.net/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3570387" y="-1491388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0133" y="3383763"/>
            <a:ext cx="15327734" cy="3519473"/>
            <a:chOff x="0" y="0"/>
            <a:chExt cx="20436979" cy="46926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83902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Q&amp;A Time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16356"/>
              <a:ext cx="128390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Thanks for your listening!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2" y="2952740"/>
              <a:ext cx="20436975" cy="635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480133" y="1028700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49927" y="1123894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9573" y="1459966"/>
            <a:ext cx="60248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概覽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3629073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067300"/>
            <a:ext cx="5136305" cy="311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zh-TW" altLang="en-US" sz="4399" b="1" dirty="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設計動機</a:t>
            </a:r>
            <a:endParaRPr lang="en-US" sz="43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  <a:endParaRPr lang="en-US" sz="43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  <a:endParaRPr lang="en-US" sz="43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動手try</a:t>
            </a:r>
            <a:r>
              <a:rPr lang="en-US" sz="4399" b="1" dirty="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</a:t>
            </a:r>
            <a:r>
              <a:rPr lang="en-US" sz="43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try看</a:t>
            </a:r>
            <a:endParaRPr lang="en-US" sz="43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7445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4"/>
                </a:lnTo>
                <a:lnTo>
                  <a:pt x="0" y="568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8494" y="839788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AutoShape 3"/>
          <p:cNvSpPr/>
          <p:nvPr/>
        </p:nvSpPr>
        <p:spPr>
          <a:xfrm flipV="1">
            <a:off x="9139238" y="1714500"/>
            <a:ext cx="0" cy="7340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24545" y="1704975"/>
            <a:ext cx="4871455" cy="1381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zh-TW" altLang="en-US" sz="9000" b="1" dirty="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設計動機</a:t>
            </a:r>
            <a:endParaRPr lang="en-US" sz="90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8870" y="3691086"/>
            <a:ext cx="7418329" cy="861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zh-TW" altLang="en-US" sz="24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從出題者的角度看看會如何出題，從中得到一些</a:t>
            </a:r>
            <a:br>
              <a:rPr lang="en-US" altLang="zh-TW" sz="24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</a:br>
            <a:r>
              <a:rPr lang="zh-TW" altLang="en-US" sz="24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解題的靈感</a:t>
            </a:r>
            <a:endParaRPr lang="en-US" altLang="zh-TW" sz="24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  <a:endParaRPr lang="en-US" sz="2000" b="1" spc="40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0745AAC1-62EE-8001-A741-BBFF77FE9137}"/>
              </a:ext>
            </a:extLst>
          </p:cNvPr>
          <p:cNvSpPr txBox="1"/>
          <p:nvPr/>
        </p:nvSpPr>
        <p:spPr>
          <a:xfrm>
            <a:off x="654006" y="4727055"/>
            <a:ext cx="7418329" cy="861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zh-TW" altLang="en-US" sz="2499" strike="sngStrike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看到</a:t>
            </a:r>
            <a:r>
              <a:rPr lang="en-US" altLang="zh-TW" sz="2499" strike="sngStrike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ZJ</a:t>
            </a:r>
            <a:r>
              <a:rPr lang="zh-TW" altLang="en-US" sz="2499" strike="sngStrike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這類平台的題目有些測資都很幾巴</a:t>
            </a:r>
            <a:br>
              <a:rPr lang="en-US" altLang="zh-TW" sz="2499" strike="sngStrike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</a:br>
            <a:r>
              <a:rPr lang="zh-TW" altLang="en-US" sz="2499" strike="sngStrike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所以想自己出題看看報復這個社會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BADA424-C132-BA36-DCA5-3A4031DB4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657" y="2177085"/>
            <a:ext cx="7142857" cy="5961905"/>
          </a:xfrm>
          <a:prstGeom prst="rect">
            <a:avLst/>
          </a:prstGeom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BD2E0702-AFDF-5A61-5001-3442BD686864}"/>
              </a:ext>
            </a:extLst>
          </p:cNvPr>
          <p:cNvSpPr txBox="1"/>
          <p:nvPr/>
        </p:nvSpPr>
        <p:spPr>
          <a:xfrm>
            <a:off x="14478000" y="1763959"/>
            <a:ext cx="2971800" cy="413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l">
              <a:lnSpc>
                <a:spcPts val="3499"/>
              </a:lnSpc>
            </a:pPr>
            <a:r>
              <a:rPr lang="zh-TW" altLang="en-US" sz="24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其實這題沒有很難</a:t>
            </a:r>
            <a:endParaRPr lang="en-US" altLang="zh-TW" sz="2499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313AC-8906-C06E-3C81-4BAB3AD5A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683AB6-608A-3CE0-631F-D4935E74E8D9}"/>
              </a:ext>
            </a:extLst>
          </p:cNvPr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8434045-DE75-F69B-2F06-59634F3BB6AB}"/>
              </a:ext>
            </a:extLst>
          </p:cNvPr>
          <p:cNvSpPr/>
          <p:nvPr/>
        </p:nvSpPr>
        <p:spPr>
          <a:xfrm flipV="1">
            <a:off x="9139238" y="1714500"/>
            <a:ext cx="0" cy="7340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754288-7E3E-4A54-2B5A-65E30FED1CBF}"/>
              </a:ext>
            </a:extLst>
          </p:cNvPr>
          <p:cNvSpPr/>
          <p:nvPr/>
        </p:nvSpPr>
        <p:spPr>
          <a:xfrm>
            <a:off x="10102578" y="85746"/>
            <a:ext cx="7156722" cy="10115508"/>
          </a:xfrm>
          <a:custGeom>
            <a:avLst/>
            <a:gdLst/>
            <a:ahLst/>
            <a:cxnLst/>
            <a:rect l="l" t="t" r="r" b="b"/>
            <a:pathLst>
              <a:path w="7156722" h="10115508">
                <a:moveTo>
                  <a:pt x="0" y="0"/>
                </a:moveTo>
                <a:lnTo>
                  <a:pt x="7156722" y="0"/>
                </a:lnTo>
                <a:lnTo>
                  <a:pt x="7156722" y="10115508"/>
                </a:lnTo>
                <a:lnTo>
                  <a:pt x="0" y="10115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33ED9E-91D2-253F-1F80-E433E373885F}"/>
              </a:ext>
            </a:extLst>
          </p:cNvPr>
          <p:cNvSpPr txBox="1"/>
          <p:nvPr/>
        </p:nvSpPr>
        <p:spPr>
          <a:xfrm>
            <a:off x="1224545" y="1704975"/>
            <a:ext cx="77641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  <a:endParaRPr lang="en-US" sz="90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44A0ED-7BA2-2EE4-D3F7-5ACFF09BF60A}"/>
              </a:ext>
            </a:extLst>
          </p:cNvPr>
          <p:cNvSpPr txBox="1"/>
          <p:nvPr/>
        </p:nvSpPr>
        <p:spPr>
          <a:xfrm>
            <a:off x="658871" y="3691086"/>
            <a:ext cx="62769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主題：基本輸入輸出、浮點數運算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5841602-951E-1296-E929-F596C7F2B4A6}"/>
              </a:ext>
            </a:extLst>
          </p:cNvPr>
          <p:cNvSpPr txBox="1"/>
          <p:nvPr/>
        </p:nvSpPr>
        <p:spPr>
          <a:xfrm>
            <a:off x="658871" y="4337801"/>
            <a:ext cx="62769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靈感：APCS</a:t>
            </a:r>
            <a:r>
              <a:rPr lang="en-US" sz="24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4月模擬測驗（遊戲入題）APEX十分好玩！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9838004-4BEC-EFF3-DDED-3171C75F0945}"/>
              </a:ext>
            </a:extLst>
          </p:cNvPr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3FC0CD-05BF-6780-CEEE-6444CAD6F6A7}"/>
              </a:ext>
            </a:extLst>
          </p:cNvPr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  <a:endParaRPr lang="en-US" sz="2000" b="1" spc="40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  <p:extLst>
      <p:ext uri="{BB962C8B-B14F-4D97-AF65-F5344CB8AC3E}">
        <p14:creationId xmlns:p14="http://schemas.microsoft.com/office/powerpoint/2010/main" val="286478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139238" y="1714500"/>
            <a:ext cx="0" cy="7340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24545" y="1704975"/>
            <a:ext cx="77641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871" y="3691086"/>
            <a:ext cx="62769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主題：基本輸入輸出、浮點數運算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871" y="4337801"/>
            <a:ext cx="62769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靈感：APCS</a:t>
            </a:r>
            <a:r>
              <a:rPr lang="en-US" sz="24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4月模擬測驗（遊戲入題）APEX十分好玩！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73B4C2-F514-6933-E7FF-A172087E0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9" y="1403413"/>
            <a:ext cx="7995345" cy="67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23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139238" y="1714500"/>
            <a:ext cx="0" cy="7340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24545" y="1704975"/>
            <a:ext cx="77641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871" y="3691086"/>
            <a:ext cx="62769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主題：基本輸入輸出、浮點數運算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871" y="4337801"/>
            <a:ext cx="62769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靈感：APCS 4月模擬測驗（遊戲入題）APEX十分好玩！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FCE823F-AC77-474F-8263-2BBF4C6E1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390" y="643269"/>
            <a:ext cx="6363678" cy="900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9215" y="1028700"/>
            <a:ext cx="10329571" cy="7773002"/>
          </a:xfrm>
          <a:custGeom>
            <a:avLst/>
            <a:gdLst/>
            <a:ahLst/>
            <a:cxnLst/>
            <a:rect l="l" t="t" r="r" b="b"/>
            <a:pathLst>
              <a:path w="10329571" h="7773002">
                <a:moveTo>
                  <a:pt x="0" y="0"/>
                </a:moveTo>
                <a:lnTo>
                  <a:pt x="10329570" y="0"/>
                </a:lnTo>
                <a:lnTo>
                  <a:pt x="10329570" y="7773002"/>
                </a:lnTo>
                <a:lnTo>
                  <a:pt x="0" y="777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79215" y="8735027"/>
            <a:ext cx="10329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設計初稿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79215" y="8735027"/>
            <a:ext cx="10329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討論過程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292729-6E08-4A7B-87F3-25D509CE1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62" y="848327"/>
            <a:ext cx="10474524" cy="788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33497"/>
            <a:ext cx="8215185" cy="4420007"/>
          </a:xfrm>
          <a:custGeom>
            <a:avLst/>
            <a:gdLst/>
            <a:ahLst/>
            <a:cxnLst/>
            <a:rect l="l" t="t" r="r" b="b"/>
            <a:pathLst>
              <a:path w="8215185" h="4420007">
                <a:moveTo>
                  <a:pt x="0" y="0"/>
                </a:moveTo>
                <a:lnTo>
                  <a:pt x="8215185" y="0"/>
                </a:lnTo>
                <a:lnTo>
                  <a:pt x="8215185" y="4420006"/>
                </a:lnTo>
                <a:lnTo>
                  <a:pt x="0" y="442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46" t="-131771" r="-11699" b="-7440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8225" y="1663762"/>
            <a:ext cx="48741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  <a:endParaRPr lang="en-US" sz="6500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221C0011-5DAE-05F0-D519-9610A19D4161}"/>
              </a:ext>
            </a:extLst>
          </p:cNvPr>
          <p:cNvSpPr/>
          <p:nvPr/>
        </p:nvSpPr>
        <p:spPr>
          <a:xfrm>
            <a:off x="9393644" y="1063687"/>
            <a:ext cx="8829656" cy="7636459"/>
          </a:xfrm>
          <a:custGeom>
            <a:avLst/>
            <a:gdLst/>
            <a:ahLst/>
            <a:cxnLst/>
            <a:rect l="l" t="t" r="r" b="b"/>
            <a:pathLst>
              <a:path w="8829656" h="7636459">
                <a:moveTo>
                  <a:pt x="0" y="0"/>
                </a:moveTo>
                <a:lnTo>
                  <a:pt x="8829656" y="0"/>
                </a:lnTo>
                <a:lnTo>
                  <a:pt x="8829656" y="7636459"/>
                </a:lnTo>
                <a:lnTo>
                  <a:pt x="0" y="7636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FAAF7A94-CC3A-9017-0C98-8673AFDA18A5}"/>
              </a:ext>
            </a:extLst>
          </p:cNvPr>
          <p:cNvSpPr/>
          <p:nvPr/>
        </p:nvSpPr>
        <p:spPr>
          <a:xfrm flipH="1">
            <a:off x="11580328" y="2663887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5D6BC5A-642A-8A04-2992-0ECF2DC1E42B}"/>
              </a:ext>
            </a:extLst>
          </p:cNvPr>
          <p:cNvSpPr/>
          <p:nvPr/>
        </p:nvSpPr>
        <p:spPr>
          <a:xfrm flipH="1">
            <a:off x="11580328" y="3015994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C16466B-468C-AA4F-8AFF-38388F93603D}"/>
              </a:ext>
            </a:extLst>
          </p:cNvPr>
          <p:cNvSpPr/>
          <p:nvPr/>
        </p:nvSpPr>
        <p:spPr>
          <a:xfrm flipH="1">
            <a:off x="13865622" y="3654487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C51A496-F41E-6849-9C9D-3F346BF4AFAC}"/>
              </a:ext>
            </a:extLst>
          </p:cNvPr>
          <p:cNvSpPr/>
          <p:nvPr/>
        </p:nvSpPr>
        <p:spPr>
          <a:xfrm flipH="1">
            <a:off x="12037528" y="4035487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A6162ED-7941-8B64-C96B-E666C9FF87EC}"/>
              </a:ext>
            </a:extLst>
          </p:cNvPr>
          <p:cNvSpPr/>
          <p:nvPr/>
        </p:nvSpPr>
        <p:spPr>
          <a:xfrm flipH="1">
            <a:off x="14628328" y="5178487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6CBD3DE9-93F8-0FE5-F531-62C5C6B8A253}"/>
              </a:ext>
            </a:extLst>
          </p:cNvPr>
          <p:cNvSpPr/>
          <p:nvPr/>
        </p:nvSpPr>
        <p:spPr>
          <a:xfrm flipH="1">
            <a:off x="17066728" y="5420079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B3DCE27D-DABF-1085-1637-57F63CA0501A}"/>
              </a:ext>
            </a:extLst>
          </p:cNvPr>
          <p:cNvSpPr/>
          <p:nvPr/>
        </p:nvSpPr>
        <p:spPr>
          <a:xfrm flipH="1">
            <a:off x="13408422" y="5710433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7C5ED00D-A05F-7F1B-AC49-9D7FB95417D3}"/>
              </a:ext>
            </a:extLst>
          </p:cNvPr>
          <p:cNvSpPr/>
          <p:nvPr/>
        </p:nvSpPr>
        <p:spPr>
          <a:xfrm flipH="1">
            <a:off x="13637728" y="6245287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D8CFE2DF-6B5A-EEAB-7E24-D23C8F9B9DE8}"/>
              </a:ext>
            </a:extLst>
          </p:cNvPr>
          <p:cNvSpPr/>
          <p:nvPr/>
        </p:nvSpPr>
        <p:spPr>
          <a:xfrm rot="5400000" flipH="1">
            <a:off x="13465572" y="7729733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C5C0D9E-0A83-568E-77A3-4FD7E02F1CE8}"/>
              </a:ext>
            </a:extLst>
          </p:cNvPr>
          <p:cNvSpPr/>
          <p:nvPr/>
        </p:nvSpPr>
        <p:spPr>
          <a:xfrm rot="5400000" flipH="1">
            <a:off x="16268700" y="7729733"/>
            <a:ext cx="914400" cy="228600"/>
          </a:xfrm>
          <a:prstGeom prst="rightArrow">
            <a:avLst>
              <a:gd name="adj1" fmla="val 50000"/>
              <a:gd name="adj2" fmla="val 14518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204</Words>
  <Application>Microsoft Office PowerPoint</Application>
  <PresentationFormat>自訂</PresentationFormat>
  <Paragraphs>48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Noto Sans T Chinese Bold</vt:lpstr>
      <vt:lpstr>Noto Sans T Chinese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第七組 選修程式設計報告</dc:title>
  <cp:lastModifiedBy>竑鈞 王</cp:lastModifiedBy>
  <cp:revision>5</cp:revision>
  <dcterms:created xsi:type="dcterms:W3CDTF">2006-08-16T00:00:00Z</dcterms:created>
  <dcterms:modified xsi:type="dcterms:W3CDTF">2025-06-15T16:08:35Z</dcterms:modified>
  <dc:identifier>DAGpxHe_zdI</dc:identifier>
</cp:coreProperties>
</file>